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73" r:id="rId3"/>
    <p:sldId id="307" r:id="rId4"/>
    <p:sldId id="308" r:id="rId5"/>
    <p:sldId id="282" r:id="rId6"/>
    <p:sldId id="310" r:id="rId7"/>
    <p:sldId id="309" r:id="rId8"/>
    <p:sldId id="311" r:id="rId9"/>
    <p:sldId id="312" r:id="rId10"/>
    <p:sldId id="304" r:id="rId11"/>
    <p:sldId id="329" r:id="rId12"/>
    <p:sldId id="324" r:id="rId13"/>
    <p:sldId id="317" r:id="rId14"/>
    <p:sldId id="274" r:id="rId15"/>
    <p:sldId id="330" r:id="rId16"/>
    <p:sldId id="331" r:id="rId17"/>
    <p:sldId id="316" r:id="rId18"/>
    <p:sldId id="322" r:id="rId19"/>
    <p:sldId id="333" r:id="rId20"/>
    <p:sldId id="334" r:id="rId21"/>
    <p:sldId id="335" r:id="rId22"/>
    <p:sldId id="336" r:id="rId23"/>
    <p:sldId id="318" r:id="rId24"/>
    <p:sldId id="337" r:id="rId25"/>
    <p:sldId id="339" r:id="rId26"/>
    <p:sldId id="325" r:id="rId27"/>
    <p:sldId id="301" r:id="rId28"/>
    <p:sldId id="319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微軟正黑體" panose="020B0604030504040204" pitchFamily="34" charset="-120"/>
      <p:regular r:id="rId35"/>
      <p:bold r:id="rId36"/>
    </p:embeddedFont>
    <p:embeddedFont>
      <p:font typeface="標楷體" panose="03000509000000000000" pitchFamily="65" charset="-12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3VK9gQVIOJo4UvKYLoEgLeiL0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037350"/>
            <a:ext cx="7930836" cy="38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669925" y="3079043"/>
            <a:ext cx="10850563" cy="47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ctrTitle"/>
          </p:nvPr>
        </p:nvSpPr>
        <p:spPr>
          <a:xfrm>
            <a:off x="669926" y="2321170"/>
            <a:ext cx="10850562" cy="74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3118598" y="2383326"/>
            <a:ext cx="8264104" cy="157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zh-TW" sz="4000" dirty="0"/>
              <a:t>台北市職能發展學院 python應用實戰</a:t>
            </a:r>
            <a:br>
              <a:rPr lang="zh-TW" sz="3100" dirty="0"/>
            </a:br>
            <a:br>
              <a:rPr lang="zh-TW" sz="2400" dirty="0"/>
            </a:br>
            <a:r>
              <a:rPr lang="zh-TW" sz="3100" dirty="0"/>
              <a:t>專題名稱：</a:t>
            </a:r>
            <a:r>
              <a:rPr lang="zh-TW" altLang="en-US" sz="3100" dirty="0"/>
              <a:t>動畫觀看數預測分析</a:t>
            </a:r>
            <a:br>
              <a:rPr lang="en-US" altLang="zh-TW" sz="3100" dirty="0"/>
            </a:br>
            <a:br>
              <a:rPr lang="zh-TW" sz="3100" dirty="0"/>
            </a:br>
            <a:r>
              <a:rPr lang="zh-TW" sz="3100" dirty="0"/>
              <a:t>組員</a:t>
            </a:r>
            <a:r>
              <a:rPr lang="en-US" altLang="zh-TW" sz="3100" dirty="0"/>
              <a:t>:</a:t>
            </a:r>
            <a:r>
              <a:rPr lang="zh-TW" altLang="en-US" sz="3100" dirty="0"/>
              <a:t>蕭翊廷、周華相</a:t>
            </a:r>
            <a:br>
              <a:rPr lang="zh-TW" sz="2400" dirty="0"/>
            </a:br>
            <a:r>
              <a:rPr lang="zh-TW" sz="2400" dirty="0"/>
              <a:t>         </a:t>
            </a:r>
            <a:r>
              <a:rPr lang="zh-TW" sz="2400" dirty="0">
                <a:solidFill>
                  <a:schemeClr val="lt1"/>
                </a:solidFill>
              </a:rPr>
              <a:t>你居然發現我了&gt;&lt;!</a:t>
            </a:r>
            <a:endParaRPr sz="2400" dirty="0">
              <a:solidFill>
                <a:schemeClr val="lt1"/>
              </a:solidFill>
            </a:endParaRPr>
          </a:p>
        </p:txBody>
      </p:sp>
      <p:cxnSp>
        <p:nvCxnSpPr>
          <p:cNvPr id="94" name="Google Shape;94;p1"/>
          <p:cNvCxnSpPr/>
          <p:nvPr/>
        </p:nvCxnSpPr>
        <p:spPr>
          <a:xfrm>
            <a:off x="1678105" y="1594186"/>
            <a:ext cx="8264104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4" y="18757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2.</a:t>
            </a:r>
            <a:r>
              <a:rPr lang="zh-TW" altLang="en-US" sz="4000" dirty="0">
                <a:solidFill>
                  <a:srgbClr val="0070C0"/>
                </a:solidFill>
              </a:rPr>
              <a:t>演算方法：隨機森林</a:t>
            </a:r>
            <a:r>
              <a:rPr lang="zh-TW" altLang="en-US" sz="2400" dirty="0">
                <a:solidFill>
                  <a:srgbClr val="0070C0"/>
                </a:solidFill>
              </a:rPr>
              <a:t>演算法</a:t>
            </a:r>
            <a:r>
              <a:rPr lang="en-US" altLang="zh-TW" sz="2400" dirty="0">
                <a:solidFill>
                  <a:srgbClr val="0070C0"/>
                </a:solidFill>
              </a:rPr>
              <a:t> </a:t>
            </a:r>
            <a:endParaRPr lang="zh-TW" altLang="en-US" sz="4000" dirty="0">
              <a:solidFill>
                <a:srgbClr val="0070C0"/>
              </a:solidFill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F1BE713-D55B-F43D-E30F-6424FE9A81D5}"/>
              </a:ext>
            </a:extLst>
          </p:cNvPr>
          <p:cNvSpPr txBox="1">
            <a:spLocks/>
          </p:cNvSpPr>
          <p:nvPr/>
        </p:nvSpPr>
        <p:spPr>
          <a:xfrm>
            <a:off x="669924" y="1240063"/>
            <a:ext cx="10850563" cy="4667252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64CE8E-9841-48FF-9807-1B3544D4A865}"/>
              </a:ext>
            </a:extLst>
          </p:cNvPr>
          <p:cNvSpPr/>
          <p:nvPr/>
        </p:nvSpPr>
        <p:spPr>
          <a:xfrm>
            <a:off x="669924" y="1597290"/>
            <a:ext cx="108505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優點：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不容易出現過度擬合。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資料預處理過程較簡便。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缺點：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原始資料降維後預測結果較不準確。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訓練時間較長。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78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8401" y="13523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3.</a:t>
            </a:r>
            <a:r>
              <a:rPr lang="zh-TW" altLang="en-US" sz="4000" dirty="0">
                <a:solidFill>
                  <a:srgbClr val="0070C0"/>
                </a:solidFill>
              </a:rPr>
              <a:t>使用數據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88B3800-0CF8-4210-B822-5FFE75550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814FA8-339A-4588-9637-27B16E6F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9" y="1095962"/>
            <a:ext cx="11896079" cy="51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1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4.</a:t>
            </a:r>
            <a:r>
              <a:rPr lang="zh-TW" altLang="en-US" sz="4000" dirty="0">
                <a:solidFill>
                  <a:srgbClr val="0070C0"/>
                </a:solidFill>
              </a:rPr>
              <a:t>建模流程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012A13B-4DAE-4C25-A042-B27549D00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155" y="1787669"/>
            <a:ext cx="8420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6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DF0E327-4832-4368-954B-019DA9421C5B}"/>
              </a:ext>
            </a:extLst>
          </p:cNvPr>
          <p:cNvSpPr txBox="1"/>
          <p:nvPr/>
        </p:nvSpPr>
        <p:spPr>
          <a:xfrm>
            <a:off x="1450109" y="1256145"/>
            <a:ext cx="9494982" cy="50525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0070C0"/>
                </a:solidFill>
                <a:latin typeface="+mn-ea"/>
              </a:rPr>
              <a:t>第三部分：實際演示</a:t>
            </a:r>
            <a:endParaRPr lang="en-US" altLang="zh-TW" sz="6000" dirty="0">
              <a:solidFill>
                <a:srgbClr val="0070C0"/>
              </a:solidFill>
              <a:latin typeface="+mn-ea"/>
            </a:endParaRPr>
          </a:p>
          <a:p>
            <a:pPr marL="2743153" lvl="6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訓練模型 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評估模型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6">
              <a:lnSpc>
                <a:spcPct val="150000"/>
              </a:lnSpc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403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934244A-78B7-4A60-AE79-97E38AF5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1.</a:t>
            </a:r>
            <a:r>
              <a:rPr lang="zh-TW" altLang="en-US" sz="4000" dirty="0">
                <a:solidFill>
                  <a:srgbClr val="0070C0"/>
                </a:solidFill>
              </a:rPr>
              <a:t>資料收集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1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46481-A9B8-48F3-8F04-33A75F86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9C4238-DBEC-479E-9408-6DB32538A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8948B5-16A3-46C0-8B69-4C579D46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97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4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164EC-1EC3-4335-88D0-898242809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610DA4-7FE4-4B3E-82DD-95EBDB16E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053C01-D530-4728-90D3-CC0CF709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34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4BF63AB-319E-4A41-A242-4970B4FE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9432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6FD6D29-AB29-AAFD-6FE2-66E8518C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2.</a:t>
            </a:r>
            <a:r>
              <a:rPr lang="zh-TW" altLang="en-US" sz="4000" dirty="0">
                <a:solidFill>
                  <a:srgbClr val="0070C0"/>
                </a:solidFill>
              </a:rPr>
              <a:t>資料清洗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49BAE7-682B-0966-86CB-09E16D1E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6536828-9B77-D665-0C60-4ABD96870AD2}"/>
              </a:ext>
            </a:extLst>
          </p:cNvPr>
          <p:cNvSpPr txBox="1">
            <a:spLocks/>
          </p:cNvSpPr>
          <p:nvPr/>
        </p:nvSpPr>
        <p:spPr>
          <a:xfrm>
            <a:off x="669924" y="1211034"/>
            <a:ext cx="10850563" cy="4928507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47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D41C3A4-1E97-4C8B-8C1B-5B27F61D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0"/>
            <a:ext cx="1208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5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44CE11-2DA3-4B08-B6AD-D356B9C16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2" y="0"/>
            <a:ext cx="12083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2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336FF-DC1C-4664-9044-2CE4F2A93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rgbClr val="002060"/>
                </a:solidFill>
              </a:rPr>
              <a:t>報告大綱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55E39D-07D2-4F9C-A0E8-131E587A3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020706"/>
            <a:ext cx="4982731" cy="5019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第一部分：專案介紹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第二部分：理論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353" lvl="2" indent="0">
              <a:buNone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理論架構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353" lvl="2" indent="0">
              <a:buNone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353" lvl="2" indent="0">
              <a:buNone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使用數據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353" lvl="2" indent="0">
              <a:buNone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建模流程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56E336-79B1-46F1-A14E-71F7D71C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C9B581-1E7C-4322-A355-722070813C46}"/>
              </a:ext>
            </a:extLst>
          </p:cNvPr>
          <p:cNvSpPr txBox="1"/>
          <p:nvPr/>
        </p:nvSpPr>
        <p:spPr>
          <a:xfrm>
            <a:off x="6334124" y="1091727"/>
            <a:ext cx="4876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第三部分：實際演示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2.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3.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相關分析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4.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預測分析</a:t>
            </a:r>
          </a:p>
          <a:p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第四部分：結論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1.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2.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</a:p>
          <a:p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953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865A745-1E6F-4728-B468-11885102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" y="0"/>
            <a:ext cx="12132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8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B5E1EF0-0C61-418A-BC27-07706A28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" y="0"/>
            <a:ext cx="1213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0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7A9BEF-825F-41AF-BC4D-6D14542E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" y="0"/>
            <a:ext cx="12105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5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D6D29-AB29-AAFD-6FE2-66E8518C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3.</a:t>
            </a:r>
            <a:r>
              <a:rPr lang="zh-TW" altLang="en-US" sz="4000" dirty="0">
                <a:solidFill>
                  <a:srgbClr val="0070C0"/>
                </a:solidFill>
              </a:rPr>
              <a:t>訓練模型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7A2FB8-3970-4D22-A7FA-673AD33A0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708" y="2141537"/>
            <a:ext cx="2602117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資料不降維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資料降維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49BAE7-682B-0966-86CB-09E16D1EC1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6536828-9B77-D665-0C60-4ABD96870AD2}"/>
              </a:ext>
            </a:extLst>
          </p:cNvPr>
          <p:cNvSpPr txBox="1">
            <a:spLocks/>
          </p:cNvSpPr>
          <p:nvPr/>
        </p:nvSpPr>
        <p:spPr>
          <a:xfrm>
            <a:off x="669924" y="1211034"/>
            <a:ext cx="10850563" cy="4928507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47AE61BF-6184-4855-8158-005A92AD55D7}"/>
              </a:ext>
            </a:extLst>
          </p:cNvPr>
          <p:cNvSpPr txBox="1">
            <a:spLocks/>
          </p:cNvSpPr>
          <p:nvPr/>
        </p:nvSpPr>
        <p:spPr>
          <a:xfrm>
            <a:off x="4143485" y="1581100"/>
            <a:ext cx="301595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CountVectorizer</a:t>
            </a:r>
          </a:p>
          <a:p>
            <a:pPr marL="11430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TfidfVectorizer</a:t>
            </a:r>
          </a:p>
          <a:p>
            <a:pPr marL="11430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DictVectorizer</a:t>
            </a:r>
          </a:p>
          <a:p>
            <a:pPr marL="11430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對應字典法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Font typeface="Arial"/>
              <a:buNone/>
            </a:pPr>
            <a:endParaRPr lang="zh-TW" altLang="en-US" dirty="0"/>
          </a:p>
        </p:txBody>
      </p:sp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E4D89BED-CAAB-4581-914F-A9FA39D9D4FC}"/>
              </a:ext>
            </a:extLst>
          </p:cNvPr>
          <p:cNvSpPr txBox="1">
            <a:spLocks/>
          </p:cNvSpPr>
          <p:nvPr/>
        </p:nvSpPr>
        <p:spPr>
          <a:xfrm>
            <a:off x="8156401" y="1896608"/>
            <a:ext cx="23671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zh-TW" altLang="en-US" dirty="0"/>
              <a:t>單純貝氏</a:t>
            </a:r>
            <a:endParaRPr lang="en-US" altLang="zh-TW" dirty="0"/>
          </a:p>
          <a:p>
            <a:pPr marL="114300" indent="0">
              <a:buFont typeface="Arial"/>
              <a:buNone/>
            </a:pPr>
            <a:r>
              <a:rPr lang="zh-TW" altLang="en-US" dirty="0"/>
              <a:t>決策樹</a:t>
            </a:r>
            <a:endParaRPr lang="en-US" altLang="zh-TW" dirty="0"/>
          </a:p>
          <a:p>
            <a:pPr marL="114300" indent="0">
              <a:buFont typeface="Arial"/>
              <a:buNone/>
            </a:pPr>
            <a:r>
              <a:rPr lang="zh-TW" altLang="en-US" dirty="0"/>
              <a:t>隨機森林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7E233A-C7B4-47AC-B7ED-47A1AE811E77}"/>
              </a:ext>
            </a:extLst>
          </p:cNvPr>
          <p:cNvSpPr txBox="1"/>
          <p:nvPr/>
        </p:nvSpPr>
        <p:spPr>
          <a:xfrm>
            <a:off x="3431263" y="2743200"/>
            <a:ext cx="442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X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4CFD06-6381-4FB1-A852-5B58F3235B76}"/>
              </a:ext>
            </a:extLst>
          </p:cNvPr>
          <p:cNvSpPr txBox="1"/>
          <p:nvPr/>
        </p:nvSpPr>
        <p:spPr>
          <a:xfrm>
            <a:off x="7347170" y="2633049"/>
            <a:ext cx="442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X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519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8467D-E90E-4A71-8CCF-4C656FC5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4.</a:t>
            </a:r>
            <a:r>
              <a:rPr lang="zh-TW" altLang="en-US" sz="4000" dirty="0">
                <a:solidFill>
                  <a:srgbClr val="0070C0"/>
                </a:solidFill>
              </a:rPr>
              <a:t>評估模型</a:t>
            </a:r>
            <a:r>
              <a:rPr lang="en-US" altLang="zh-TW" sz="4000" dirty="0">
                <a:solidFill>
                  <a:srgbClr val="0070C0"/>
                </a:solidFill>
              </a:rPr>
              <a:t>-</a:t>
            </a:r>
            <a:r>
              <a:rPr lang="zh-TW" altLang="en-US" sz="4000" dirty="0">
                <a:solidFill>
                  <a:srgbClr val="0070C0"/>
                </a:solidFill>
              </a:rPr>
              <a:t>測試資料集</a:t>
            </a:r>
            <a:endParaRPr lang="zh-TW" altLang="en-US" sz="4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6911B1-941E-4B15-B55D-5F59FA7BE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6D5696-F3FA-43E9-96FD-0A45A5AA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402752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23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8467D-E90E-4A71-8CCF-4C656FC5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4.</a:t>
            </a:r>
            <a:r>
              <a:rPr lang="zh-TW" altLang="en-US" sz="4000" dirty="0">
                <a:solidFill>
                  <a:srgbClr val="0070C0"/>
                </a:solidFill>
              </a:rPr>
              <a:t>評估模型</a:t>
            </a:r>
            <a:r>
              <a:rPr lang="en-US" altLang="zh-TW" sz="4000" dirty="0">
                <a:solidFill>
                  <a:srgbClr val="0070C0"/>
                </a:solidFill>
              </a:rPr>
              <a:t>-</a:t>
            </a:r>
            <a:r>
              <a:rPr lang="zh-TW" altLang="en-US" sz="4000" dirty="0">
                <a:solidFill>
                  <a:srgbClr val="0070C0"/>
                </a:solidFill>
              </a:rPr>
              <a:t>混淆矩陣</a:t>
            </a:r>
            <a:endParaRPr lang="zh-TW" altLang="en-US" sz="4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6911B1-941E-4B15-B55D-5F59FA7BE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精確率</a:t>
            </a:r>
            <a:endParaRPr lang="en-US" altLang="zh-TW" dirty="0"/>
          </a:p>
          <a:p>
            <a:r>
              <a:rPr lang="zh-TW" altLang="en-US" dirty="0"/>
              <a:t>召回率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8ED40D-C4CE-4A9A-8A2C-E58289F0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28" y="1697031"/>
            <a:ext cx="8140680" cy="283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5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DF0E327-4832-4368-954B-019DA9421C5B}"/>
              </a:ext>
            </a:extLst>
          </p:cNvPr>
          <p:cNvSpPr txBox="1"/>
          <p:nvPr/>
        </p:nvSpPr>
        <p:spPr>
          <a:xfrm>
            <a:off x="1450109" y="1256145"/>
            <a:ext cx="9494982" cy="31700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0070C0"/>
                </a:solidFill>
                <a:latin typeface="+mn-ea"/>
              </a:rPr>
              <a:t>第四部分：結論</a:t>
            </a:r>
            <a:r>
              <a:rPr lang="en-US" altLang="zh-TW" sz="6000" dirty="0">
                <a:solidFill>
                  <a:srgbClr val="0070C0"/>
                </a:solidFill>
                <a:latin typeface="+mn-ea"/>
              </a:rPr>
              <a:t>&amp;</a:t>
            </a:r>
            <a:r>
              <a:rPr lang="zh-TW" altLang="en-US" sz="6000" dirty="0">
                <a:solidFill>
                  <a:srgbClr val="0070C0"/>
                </a:solidFill>
                <a:latin typeface="+mn-ea"/>
              </a:rPr>
              <a:t>建議</a:t>
            </a:r>
            <a:endParaRPr lang="en-US" altLang="zh-TW" sz="5400" dirty="0">
              <a:solidFill>
                <a:srgbClr val="0070C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7424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1.</a:t>
            </a:r>
            <a:r>
              <a:rPr lang="zh-TW" altLang="en-US" sz="4000" dirty="0">
                <a:solidFill>
                  <a:srgbClr val="0070C0"/>
                </a:solidFill>
              </a:rPr>
              <a:t>結論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9924" y="1428752"/>
            <a:ext cx="10850563" cy="4260850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3209EA-2AEA-4A72-99A7-8448EFB17E2B}"/>
              </a:ext>
            </a:extLst>
          </p:cNvPr>
          <p:cNvSpPr txBox="1"/>
          <p:nvPr/>
        </p:nvSpPr>
        <p:spPr>
          <a:xfrm>
            <a:off x="989045" y="1324947"/>
            <a:ext cx="104578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隨機森林 </a:t>
            </a:r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&gt; 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決策樹 </a:t>
            </a:r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&gt; 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單純貝氏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TfidfVectorizer &gt; CountVectorizer(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未降維</a:t>
            </a:r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) </a:t>
            </a:r>
            <a:r>
              <a:rPr lang="zh-TW" altLang="en-US" sz="2400" dirty="0"/>
              <a:t>≈</a:t>
            </a:r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 DictVectorizer &gt;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對應字典法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特徵數減少後，決策樹的準確率也不錯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機器學習模型解釋力不高 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模型限制</a:t>
            </a:r>
            <a:r>
              <a:rPr lang="en-US" altLang="zh-TW" sz="2400" dirty="0">
                <a:latin typeface="+mn-lt"/>
                <a:cs typeface="Calibri" panose="020F0502020204030204" pitchFamily="34" charset="0"/>
              </a:rPr>
              <a:t>:</a:t>
            </a:r>
            <a:r>
              <a:rPr lang="zh-TW" altLang="en-US" sz="2400" dirty="0">
                <a:latin typeface="+mn-lt"/>
                <a:cs typeface="Calibri" panose="020F0502020204030204" pitchFamily="34" charset="0"/>
              </a:rPr>
              <a:t>人氣度區隔標準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304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2.</a:t>
            </a:r>
            <a:r>
              <a:rPr lang="zh-TW" altLang="en-US" sz="4000" dirty="0">
                <a:solidFill>
                  <a:srgbClr val="0070C0"/>
                </a:solidFill>
              </a:rPr>
              <a:t>建議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214192" y="214153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2400" dirty="0"/>
              <a:t>原始資料轉換矩陣</a:t>
            </a:r>
          </a:p>
          <a:p>
            <a:pPr>
              <a:lnSpc>
                <a:spcPct val="100000"/>
              </a:lnSpc>
            </a:pPr>
            <a:r>
              <a:rPr lang="zh-TW" altLang="en-US" sz="2400" dirty="0"/>
              <a:t>加入新資料</a:t>
            </a:r>
            <a:r>
              <a:rPr lang="en-US" altLang="zh-TW" sz="2400" dirty="0"/>
              <a:t>(</a:t>
            </a:r>
            <a:r>
              <a:rPr lang="zh-TW" altLang="en-US" sz="2400" dirty="0"/>
              <a:t>導演、製作公司</a:t>
            </a:r>
            <a:r>
              <a:rPr lang="en-US" altLang="zh-TW" sz="2400" dirty="0"/>
              <a:t>)</a:t>
            </a:r>
          </a:p>
          <a:p>
            <a:pPr>
              <a:lnSpc>
                <a:spcPct val="100000"/>
              </a:lnSpc>
            </a:pPr>
            <a:r>
              <a:rPr lang="zh-TW" altLang="en-US" sz="2400" dirty="0"/>
              <a:t>建立迴歸模型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3209EA-2AEA-4A72-99A7-8448EFB17E2B}"/>
              </a:ext>
            </a:extLst>
          </p:cNvPr>
          <p:cNvSpPr txBox="1"/>
          <p:nvPr/>
        </p:nvSpPr>
        <p:spPr>
          <a:xfrm>
            <a:off x="1171081" y="1461234"/>
            <a:ext cx="106018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本專題研究待克服之議題如下：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826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DF0E327-4832-4368-954B-019DA9421C5B}"/>
              </a:ext>
            </a:extLst>
          </p:cNvPr>
          <p:cNvSpPr txBox="1"/>
          <p:nvPr/>
        </p:nvSpPr>
        <p:spPr>
          <a:xfrm>
            <a:off x="1326265" y="856649"/>
            <a:ext cx="9539469" cy="50525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0070C0"/>
                </a:solidFill>
                <a:latin typeface="+mn-ea"/>
              </a:rPr>
              <a:t>第一部分：專案介紹</a:t>
            </a:r>
            <a:endParaRPr lang="en-US" altLang="zh-TW" sz="6000" dirty="0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專案介紹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223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7FD27-693B-4444-9135-DF8B5362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2060"/>
                </a:solidFill>
              </a:rPr>
              <a:t>1.</a:t>
            </a:r>
            <a:r>
              <a:rPr lang="zh-TW" altLang="en-US" sz="4000" dirty="0">
                <a:solidFill>
                  <a:srgbClr val="002060"/>
                </a:solidFill>
              </a:rPr>
              <a:t>團隊介紹</a:t>
            </a:r>
            <a:endParaRPr lang="zh-CN" altLang="en-US" sz="4000" dirty="0">
              <a:solidFill>
                <a:srgbClr val="00206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446653-69B8-4214-9496-A3686115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EBD41B-D355-47D3-89C2-64CE1042F382}"/>
              </a:ext>
            </a:extLst>
          </p:cNvPr>
          <p:cNvSpPr/>
          <p:nvPr/>
        </p:nvSpPr>
        <p:spPr>
          <a:xfrm>
            <a:off x="1719714" y="1852208"/>
            <a:ext cx="97174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蕭翊廷     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團隊角色：建立預測模型。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周華相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團隊角色：提供意見、網站建置。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98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87103-1898-6D4E-475D-05DB2F6F6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34" y="2675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2060"/>
                </a:solidFill>
              </a:rPr>
              <a:t>2.</a:t>
            </a:r>
            <a:r>
              <a:rPr lang="zh-TW" altLang="en-US" sz="4000" dirty="0">
                <a:solidFill>
                  <a:srgbClr val="002060"/>
                </a:solidFill>
              </a:rPr>
              <a:t>專案時程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27F00C-100B-4CE3-63C6-58E9D6FC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2D228E6-61F2-7635-CD47-9A6A040CF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63343"/>
              </p:ext>
            </p:extLst>
          </p:nvPr>
        </p:nvGraphicFramePr>
        <p:xfrm>
          <a:off x="763396" y="1174459"/>
          <a:ext cx="10315938" cy="4949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3">
                  <a:extLst>
                    <a:ext uri="{9D8B030D-6E8A-4147-A177-3AD203B41FA5}">
                      <a16:colId xmlns:a16="http://schemas.microsoft.com/office/drawing/2014/main" val="905722259"/>
                    </a:ext>
                  </a:extLst>
                </a:gridCol>
                <a:gridCol w="1719323">
                  <a:extLst>
                    <a:ext uri="{9D8B030D-6E8A-4147-A177-3AD203B41FA5}">
                      <a16:colId xmlns:a16="http://schemas.microsoft.com/office/drawing/2014/main" val="2404829019"/>
                    </a:ext>
                  </a:extLst>
                </a:gridCol>
                <a:gridCol w="1719323">
                  <a:extLst>
                    <a:ext uri="{9D8B030D-6E8A-4147-A177-3AD203B41FA5}">
                      <a16:colId xmlns:a16="http://schemas.microsoft.com/office/drawing/2014/main" val="2098046718"/>
                    </a:ext>
                  </a:extLst>
                </a:gridCol>
                <a:gridCol w="1719323">
                  <a:extLst>
                    <a:ext uri="{9D8B030D-6E8A-4147-A177-3AD203B41FA5}">
                      <a16:colId xmlns:a16="http://schemas.microsoft.com/office/drawing/2014/main" val="3701942525"/>
                    </a:ext>
                  </a:extLst>
                </a:gridCol>
                <a:gridCol w="1719323">
                  <a:extLst>
                    <a:ext uri="{9D8B030D-6E8A-4147-A177-3AD203B41FA5}">
                      <a16:colId xmlns:a16="http://schemas.microsoft.com/office/drawing/2014/main" val="1551829311"/>
                    </a:ext>
                  </a:extLst>
                </a:gridCol>
                <a:gridCol w="1719323">
                  <a:extLst>
                    <a:ext uri="{9D8B030D-6E8A-4147-A177-3AD203B41FA5}">
                      <a16:colId xmlns:a16="http://schemas.microsoft.com/office/drawing/2014/main" val="376736103"/>
                    </a:ext>
                  </a:extLst>
                </a:gridCol>
              </a:tblGrid>
              <a:tr h="707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40655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624609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0337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292401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21520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601336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023962"/>
                  </a:ext>
                </a:extLst>
              </a:tr>
            </a:tbl>
          </a:graphicData>
        </a:graphic>
      </p:graphicFrame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38D0844-34DE-61BC-8138-595C570A3B45}"/>
              </a:ext>
            </a:extLst>
          </p:cNvPr>
          <p:cNvCxnSpPr/>
          <p:nvPr/>
        </p:nvCxnSpPr>
        <p:spPr>
          <a:xfrm>
            <a:off x="763397" y="1174459"/>
            <a:ext cx="1355689" cy="7123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8511B6-BF1C-B12A-6099-9EA8E5A5A512}"/>
              </a:ext>
            </a:extLst>
          </p:cNvPr>
          <p:cNvSpPr txBox="1"/>
          <p:nvPr/>
        </p:nvSpPr>
        <p:spPr>
          <a:xfrm>
            <a:off x="2748418" y="1268744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第一週</a:t>
            </a:r>
            <a:endParaRPr lang="en-US" altLang="zh-TW" sz="1400" dirty="0"/>
          </a:p>
          <a:p>
            <a:r>
              <a:rPr lang="en-US" altLang="zh-TW" sz="1400" dirty="0"/>
              <a:t>(11/27</a:t>
            </a:r>
            <a:r>
              <a:rPr lang="zh-TW" altLang="en-US" sz="1400" dirty="0"/>
              <a:t>至</a:t>
            </a:r>
            <a:r>
              <a:rPr lang="en-US" altLang="zh-TW" dirty="0"/>
              <a:t>12</a:t>
            </a:r>
            <a:r>
              <a:rPr lang="en-US" altLang="zh-TW" sz="1400" dirty="0"/>
              <a:t>/1)</a:t>
            </a:r>
            <a:endParaRPr lang="zh-TW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E444DA-673D-4AAB-EC4D-A4F09F47D175}"/>
              </a:ext>
            </a:extLst>
          </p:cNvPr>
          <p:cNvSpPr txBox="1"/>
          <p:nvPr/>
        </p:nvSpPr>
        <p:spPr>
          <a:xfrm>
            <a:off x="4485199" y="1266925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第三週</a:t>
            </a:r>
            <a:endParaRPr lang="en-US" altLang="zh-TW" sz="1400" dirty="0"/>
          </a:p>
          <a:p>
            <a:r>
              <a:rPr lang="en-US" altLang="zh-TW" sz="1400" dirty="0"/>
              <a:t>(12/4</a:t>
            </a:r>
            <a:r>
              <a:rPr lang="zh-TW" altLang="en-US" sz="1400" dirty="0"/>
              <a:t>至</a:t>
            </a:r>
            <a:r>
              <a:rPr lang="en-US" altLang="zh-TW" dirty="0"/>
              <a:t>12</a:t>
            </a:r>
            <a:r>
              <a:rPr lang="en-US" altLang="zh-TW" sz="1400" dirty="0"/>
              <a:t>/8)</a:t>
            </a:r>
            <a:endParaRPr lang="zh-TW" altLang="en-US" sz="1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E8356B-1F70-04B0-179D-C610F1A79B68}"/>
              </a:ext>
            </a:extLst>
          </p:cNvPr>
          <p:cNvSpPr txBox="1"/>
          <p:nvPr/>
        </p:nvSpPr>
        <p:spPr>
          <a:xfrm>
            <a:off x="6175832" y="1265835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第三週</a:t>
            </a:r>
            <a:endParaRPr lang="en-US" altLang="zh-TW" sz="1400" dirty="0"/>
          </a:p>
          <a:p>
            <a:r>
              <a:rPr lang="en-US" altLang="zh-TW" sz="1400" dirty="0"/>
              <a:t>(12/11</a:t>
            </a:r>
            <a:r>
              <a:rPr lang="zh-TW" altLang="en-US" sz="1400" dirty="0"/>
              <a:t>至</a:t>
            </a:r>
            <a:r>
              <a:rPr lang="en-US" altLang="zh-TW" dirty="0"/>
              <a:t>12</a:t>
            </a:r>
            <a:r>
              <a:rPr lang="en-US" altLang="zh-TW" sz="1400" dirty="0"/>
              <a:t>/15)</a:t>
            </a:r>
            <a:endParaRPr lang="zh-TW" altLang="en-US" sz="1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63016C-7DE6-598B-C205-2F4BCA0A9AA1}"/>
              </a:ext>
            </a:extLst>
          </p:cNvPr>
          <p:cNvSpPr txBox="1"/>
          <p:nvPr/>
        </p:nvSpPr>
        <p:spPr>
          <a:xfrm>
            <a:off x="7912613" y="1269048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第四週</a:t>
            </a:r>
            <a:endParaRPr lang="en-US" altLang="zh-TW" sz="1400" dirty="0"/>
          </a:p>
          <a:p>
            <a:r>
              <a:rPr lang="en-US" altLang="zh-TW" sz="1400" dirty="0"/>
              <a:t>(12/18</a:t>
            </a:r>
            <a:r>
              <a:rPr lang="zh-TW" altLang="en-US" sz="1400" dirty="0"/>
              <a:t>至</a:t>
            </a:r>
            <a:r>
              <a:rPr lang="en-US" altLang="zh-TW" dirty="0"/>
              <a:t>12</a:t>
            </a:r>
            <a:r>
              <a:rPr lang="en-US" altLang="zh-TW" sz="1400" dirty="0"/>
              <a:t>/22)</a:t>
            </a:r>
            <a:endParaRPr lang="zh-TW" altLang="en-US" sz="1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E88C2BA-EB59-D2A3-79E4-26E77FEFC91A}"/>
              </a:ext>
            </a:extLst>
          </p:cNvPr>
          <p:cNvSpPr txBox="1"/>
          <p:nvPr/>
        </p:nvSpPr>
        <p:spPr>
          <a:xfrm>
            <a:off x="9540963" y="1269048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第五週</a:t>
            </a:r>
            <a:endParaRPr lang="en-US" altLang="zh-TW" sz="1400" dirty="0"/>
          </a:p>
          <a:p>
            <a:r>
              <a:rPr lang="en-US" altLang="zh-TW" sz="1400" dirty="0"/>
              <a:t>(12/25</a:t>
            </a:r>
            <a:r>
              <a:rPr lang="zh-TW" altLang="en-US" sz="1400" dirty="0"/>
              <a:t>至</a:t>
            </a:r>
            <a:r>
              <a:rPr lang="en-US" altLang="zh-TW" dirty="0"/>
              <a:t>12</a:t>
            </a:r>
            <a:r>
              <a:rPr lang="en-US" altLang="zh-TW" sz="1400" dirty="0"/>
              <a:t>/26)</a:t>
            </a:r>
            <a:endParaRPr lang="zh-TW" altLang="en-US" sz="1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567F057-B19A-F539-E6E8-EEFCBA6A04E5}"/>
              </a:ext>
            </a:extLst>
          </p:cNvPr>
          <p:cNvSpPr txBox="1"/>
          <p:nvPr/>
        </p:nvSpPr>
        <p:spPr>
          <a:xfrm>
            <a:off x="1475811" y="1251909"/>
            <a:ext cx="62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時程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72A246F-D64C-54BF-860C-7C15CE8BE05D}"/>
              </a:ext>
            </a:extLst>
          </p:cNvPr>
          <p:cNvSpPr txBox="1"/>
          <p:nvPr/>
        </p:nvSpPr>
        <p:spPr>
          <a:xfrm>
            <a:off x="736091" y="1588714"/>
            <a:ext cx="89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工作項目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ECD481C-FC87-31FF-E618-B69745205684}"/>
              </a:ext>
            </a:extLst>
          </p:cNvPr>
          <p:cNvSpPr txBox="1"/>
          <p:nvPr/>
        </p:nvSpPr>
        <p:spPr>
          <a:xfrm>
            <a:off x="776514" y="1972989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尋找組員</a:t>
            </a:r>
            <a:endParaRPr lang="en-US" altLang="zh-TW" sz="1400" dirty="0"/>
          </a:p>
          <a:p>
            <a:r>
              <a:rPr lang="zh-TW" altLang="en-US" sz="1400" dirty="0"/>
              <a:t>討論專案主題</a:t>
            </a:r>
          </a:p>
        </p:txBody>
      </p:sp>
      <p:sp>
        <p:nvSpPr>
          <p:cNvPr id="24" name="立方體 23">
            <a:extLst>
              <a:ext uri="{FF2B5EF4-FFF2-40B4-BE49-F238E27FC236}">
                <a16:creationId xmlns:a16="http://schemas.microsoft.com/office/drawing/2014/main" id="{7F4D0169-9F90-0D46-1205-4BE8D6779F3C}"/>
              </a:ext>
            </a:extLst>
          </p:cNvPr>
          <p:cNvSpPr/>
          <p:nvPr/>
        </p:nvSpPr>
        <p:spPr>
          <a:xfrm>
            <a:off x="2565647" y="1991793"/>
            <a:ext cx="1538460" cy="485612"/>
          </a:xfrm>
          <a:prstGeom prst="cube">
            <a:avLst/>
          </a:prstGeom>
          <a:solidFill>
            <a:srgbClr val="FF0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657180-E3C8-7536-2095-63FBC871BDE6}"/>
              </a:ext>
            </a:extLst>
          </p:cNvPr>
          <p:cNvSpPr txBox="1"/>
          <p:nvPr/>
        </p:nvSpPr>
        <p:spPr>
          <a:xfrm>
            <a:off x="783774" y="2691449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討論專案架構</a:t>
            </a:r>
            <a:endParaRPr lang="en-US" altLang="zh-TW" sz="1400" dirty="0"/>
          </a:p>
          <a:p>
            <a:r>
              <a:rPr lang="zh-TW" altLang="en-US" sz="1400" dirty="0"/>
              <a:t>分配工作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254B97-62BF-C8E1-53A7-0308DEDA405F}"/>
              </a:ext>
            </a:extLst>
          </p:cNvPr>
          <p:cNvSpPr txBox="1"/>
          <p:nvPr/>
        </p:nvSpPr>
        <p:spPr>
          <a:xfrm>
            <a:off x="783452" y="3389087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專案程式撰寫</a:t>
            </a:r>
            <a:endParaRPr lang="en-US" altLang="zh-TW" sz="1400" dirty="0"/>
          </a:p>
          <a:p>
            <a:r>
              <a:rPr lang="en-US" altLang="zh-TW" sz="1400" dirty="0"/>
              <a:t>Debug</a:t>
            </a:r>
            <a:endParaRPr lang="zh-TW" altLang="en-US" sz="1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6B564E-CD15-785D-0046-0011C68679F5}"/>
              </a:ext>
            </a:extLst>
          </p:cNvPr>
          <p:cNvSpPr txBox="1"/>
          <p:nvPr/>
        </p:nvSpPr>
        <p:spPr>
          <a:xfrm>
            <a:off x="783774" y="4113849"/>
            <a:ext cx="1355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專案測試</a:t>
            </a:r>
            <a:endParaRPr lang="en-US" altLang="zh-TW" sz="1400" dirty="0"/>
          </a:p>
          <a:p>
            <a:r>
              <a:rPr lang="zh-TW" altLang="en-US" sz="1400" dirty="0"/>
              <a:t>修改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C456863-419C-A99C-1028-8E7B96284577}"/>
              </a:ext>
            </a:extLst>
          </p:cNvPr>
          <p:cNvSpPr txBox="1"/>
          <p:nvPr/>
        </p:nvSpPr>
        <p:spPr>
          <a:xfrm>
            <a:off x="783774" y="4810533"/>
            <a:ext cx="1355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專案報告撰寫</a:t>
            </a:r>
            <a:endParaRPr lang="en-US" altLang="zh-TW" sz="1400" dirty="0"/>
          </a:p>
          <a:p>
            <a:r>
              <a:rPr lang="zh-TW" altLang="en-US" sz="1400" dirty="0"/>
              <a:t>總討論</a:t>
            </a:r>
            <a:endParaRPr lang="en-US" altLang="zh-TW" sz="1400" dirty="0"/>
          </a:p>
          <a:p>
            <a:endParaRPr lang="zh-TW" altLang="en-US" sz="1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E1DDE62-D8CF-2C05-BE78-F41268F20CDE}"/>
              </a:ext>
            </a:extLst>
          </p:cNvPr>
          <p:cNvSpPr txBox="1"/>
          <p:nvPr/>
        </p:nvSpPr>
        <p:spPr>
          <a:xfrm>
            <a:off x="783774" y="5507217"/>
            <a:ext cx="1355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專案影片錄製</a:t>
            </a:r>
            <a:endParaRPr lang="en-US" altLang="zh-TW" sz="1400" dirty="0"/>
          </a:p>
          <a:p>
            <a:r>
              <a:rPr lang="zh-TW" altLang="en-US" sz="1400" dirty="0"/>
              <a:t>討論</a:t>
            </a:r>
          </a:p>
          <a:p>
            <a:endParaRPr lang="zh-TW" altLang="en-US" sz="1400" dirty="0"/>
          </a:p>
        </p:txBody>
      </p:sp>
      <p:sp>
        <p:nvSpPr>
          <p:cNvPr id="31" name="立方體 30">
            <a:extLst>
              <a:ext uri="{FF2B5EF4-FFF2-40B4-BE49-F238E27FC236}">
                <a16:creationId xmlns:a16="http://schemas.microsoft.com/office/drawing/2014/main" id="{F1B9BD30-CE5A-A77B-D10E-CD789BE6BA2B}"/>
              </a:ext>
            </a:extLst>
          </p:cNvPr>
          <p:cNvSpPr/>
          <p:nvPr/>
        </p:nvSpPr>
        <p:spPr>
          <a:xfrm>
            <a:off x="4304373" y="2687240"/>
            <a:ext cx="1536515" cy="495017"/>
          </a:xfrm>
          <a:prstGeom prst="cube">
            <a:avLst/>
          </a:prstGeom>
          <a:solidFill>
            <a:srgbClr val="FFC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立方體 31">
            <a:extLst>
              <a:ext uri="{FF2B5EF4-FFF2-40B4-BE49-F238E27FC236}">
                <a16:creationId xmlns:a16="http://schemas.microsoft.com/office/drawing/2014/main" id="{9E4E4312-AB62-0DDD-71A9-0885D1C0E85A}"/>
              </a:ext>
            </a:extLst>
          </p:cNvPr>
          <p:cNvSpPr/>
          <p:nvPr/>
        </p:nvSpPr>
        <p:spPr>
          <a:xfrm>
            <a:off x="4980373" y="3405194"/>
            <a:ext cx="2551148" cy="488034"/>
          </a:xfrm>
          <a:prstGeom prst="cube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立方體 32">
            <a:extLst>
              <a:ext uri="{FF2B5EF4-FFF2-40B4-BE49-F238E27FC236}">
                <a16:creationId xmlns:a16="http://schemas.microsoft.com/office/drawing/2014/main" id="{C6C860D0-7D12-6FAE-A845-8442DBE296B4}"/>
              </a:ext>
            </a:extLst>
          </p:cNvPr>
          <p:cNvSpPr/>
          <p:nvPr/>
        </p:nvSpPr>
        <p:spPr>
          <a:xfrm>
            <a:off x="9462889" y="5507217"/>
            <a:ext cx="1527666" cy="536191"/>
          </a:xfrm>
          <a:prstGeom prst="cube">
            <a:avLst/>
          </a:prstGeom>
          <a:solidFill>
            <a:srgbClr val="00206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立方體 34">
            <a:extLst>
              <a:ext uri="{FF2B5EF4-FFF2-40B4-BE49-F238E27FC236}">
                <a16:creationId xmlns:a16="http://schemas.microsoft.com/office/drawing/2014/main" id="{0AC0E0F4-E211-919F-5C37-3CC01A72A16E}"/>
              </a:ext>
            </a:extLst>
          </p:cNvPr>
          <p:cNvSpPr/>
          <p:nvPr/>
        </p:nvSpPr>
        <p:spPr>
          <a:xfrm>
            <a:off x="6853676" y="4126563"/>
            <a:ext cx="1521338" cy="488034"/>
          </a:xfrm>
          <a:prstGeom prst="cube">
            <a:avLst/>
          </a:prstGeom>
          <a:solidFill>
            <a:srgbClr val="00B05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立方體 35">
            <a:extLst>
              <a:ext uri="{FF2B5EF4-FFF2-40B4-BE49-F238E27FC236}">
                <a16:creationId xmlns:a16="http://schemas.microsoft.com/office/drawing/2014/main" id="{1E50170A-EAEE-9F62-4493-AF68ECE8C898}"/>
              </a:ext>
            </a:extLst>
          </p:cNvPr>
          <p:cNvSpPr/>
          <p:nvPr/>
        </p:nvSpPr>
        <p:spPr>
          <a:xfrm>
            <a:off x="7746964" y="4810533"/>
            <a:ext cx="1521338" cy="523220"/>
          </a:xfrm>
          <a:prstGeom prst="cube">
            <a:avLst/>
          </a:prstGeom>
          <a:solidFill>
            <a:srgbClr val="00B0F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08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4" y="8104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2060"/>
                </a:solidFill>
              </a:rPr>
              <a:t>3.</a:t>
            </a:r>
            <a:r>
              <a:rPr lang="zh-TW" altLang="en-US" sz="4000" dirty="0">
                <a:solidFill>
                  <a:srgbClr val="002060"/>
                </a:solidFill>
              </a:rPr>
              <a:t>提案動機</a:t>
            </a:r>
            <a:endParaRPr lang="en-US" altLang="zh-TW" sz="4000" dirty="0">
              <a:solidFill>
                <a:srgbClr val="00206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9924" y="1262743"/>
            <a:ext cx="10850563" cy="536264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透過數據分析，尋找現今動畫流行的題材、趨勢，期望能在動畫實際上架之前預見未來的人氣作品，作為台灣代理商代理日本動畫之參考。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建立動畫觀看數預測模型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查詢欄位：輸入欲查詢動畫的資料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圖表欄位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：直方圖、箱型圖、散點圖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資料分析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參數欄位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：調整人氣度的觀看數分界點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預測欄位：顯示模型分類結果</a:t>
            </a:r>
            <a:r>
              <a:rPr lang="en-US" altLang="zh-TW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有人氣、沒人氣</a:t>
            </a:r>
            <a:r>
              <a:rPr lang="en-US" altLang="zh-TW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600" b="1" i="1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986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27BA4F-2374-45F0-B00C-6527ACC1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8" y="227236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2060"/>
                </a:solidFill>
              </a:rPr>
              <a:t>4.</a:t>
            </a:r>
            <a:r>
              <a:rPr lang="zh-TW" altLang="en-US" sz="4000" dirty="0">
                <a:solidFill>
                  <a:srgbClr val="002060"/>
                </a:solidFill>
              </a:rPr>
              <a:t>專案介紹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0E4653-3A62-4600-9145-08FA72C0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81410D8-C7BF-E2A7-F4BD-404A2458EDEA}"/>
              </a:ext>
            </a:extLst>
          </p:cNvPr>
          <p:cNvSpPr txBox="1">
            <a:spLocks/>
          </p:cNvSpPr>
          <p:nvPr/>
        </p:nvSpPr>
        <p:spPr>
          <a:xfrm>
            <a:off x="575734" y="1053795"/>
            <a:ext cx="11159066" cy="5355471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本專題旨在建立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預測動畫觀看數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之模型。首先爬取巴哈姆特動畫瘋上架動畫的觀看數及基本資料，並爬取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ACG Secrets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網站上的「新續作」、「原作載體」標籤，完成原始資料蒐集。爬取之資料存入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postgreSQL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，透過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語法進行資料修改、刪減，完成訓練資料集。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資料取樣時間範圍：本專題以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月至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月之資料作為實作示例。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數值資料標準化，分析與觀看數間相關性。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將原始資料視覺化決定分類基準。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CountVectorizer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TfidfVectorizer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字典對應法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DictVectorizer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四種方法將訓練資料向量化。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單純貝氏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三種演算法訓練模型，比較各演算法準確率。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將原始資料手動降維，減少特徵數，比較各演算法準確率。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評估模型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使用新資料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(2023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月至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測試訓練完成的模型。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關鍵字：動畫瘋、觀看數、機器學習、預測、分類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201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DF0E327-4832-4368-954B-019DA9421C5B}"/>
              </a:ext>
            </a:extLst>
          </p:cNvPr>
          <p:cNvSpPr txBox="1"/>
          <p:nvPr/>
        </p:nvSpPr>
        <p:spPr>
          <a:xfrm>
            <a:off x="1450109" y="1256145"/>
            <a:ext cx="9494982" cy="4647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0070C0"/>
                </a:solidFill>
                <a:latin typeface="+mn-ea"/>
              </a:rPr>
              <a:t>第二部分：理論、模型</a:t>
            </a:r>
            <a:endParaRPr lang="en-US" altLang="zh-TW" sz="6000" dirty="0">
              <a:solidFill>
                <a:srgbClr val="0070C0"/>
              </a:solidFill>
              <a:latin typeface="+mn-ea"/>
            </a:endParaRPr>
          </a:p>
          <a:p>
            <a:pPr marL="2743153" lvl="5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理論架構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5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5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使用數據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153" lvl="5">
              <a:lnSpc>
                <a:spcPct val="150000"/>
              </a:lnSpc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建模流程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280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1.</a:t>
            </a:r>
            <a:r>
              <a:rPr lang="zh-TW" altLang="en-US" sz="4000" dirty="0">
                <a:solidFill>
                  <a:srgbClr val="0070C0"/>
                </a:solidFill>
              </a:rPr>
              <a:t>理論架構</a:t>
            </a:r>
            <a:endParaRPr lang="zh-TW" altLang="en-US" sz="4800" dirty="0">
              <a:solidFill>
                <a:srgbClr val="0070C0"/>
              </a:solidFill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F1BE713-D55B-F43D-E30F-6424FE9A81D5}"/>
              </a:ext>
            </a:extLst>
          </p:cNvPr>
          <p:cNvSpPr txBox="1">
            <a:spLocks/>
          </p:cNvSpPr>
          <p:nvPr/>
        </p:nvSpPr>
        <p:spPr>
          <a:xfrm>
            <a:off x="669924" y="1240063"/>
            <a:ext cx="10850563" cy="4667252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AF544D3E-26E0-440A-9CD1-BA8AFF2E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240063"/>
            <a:ext cx="5166778" cy="366882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CF48022-40AB-446A-BA47-5F9142BF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58" y="1240063"/>
            <a:ext cx="5508129" cy="36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3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844</Words>
  <Application>Microsoft Office PowerPoint</Application>
  <PresentationFormat>寬螢幕</PresentationFormat>
  <Paragraphs>143</Paragraphs>
  <Slides>28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Wingdings</vt:lpstr>
      <vt:lpstr>新細明體</vt:lpstr>
      <vt:lpstr>Calibri</vt:lpstr>
      <vt:lpstr>標楷體</vt:lpstr>
      <vt:lpstr>Arial</vt:lpstr>
      <vt:lpstr>微軟正黑體</vt:lpstr>
      <vt:lpstr>Office 佈景主題</vt:lpstr>
      <vt:lpstr>台北市職能發展學院 python應用實戰  專題名稱：動畫觀看數預測分析  組員:蕭翊廷、周華相          你居然發現我了&gt;&lt;!</vt:lpstr>
      <vt:lpstr>報告大綱</vt:lpstr>
      <vt:lpstr>PowerPoint 簡報</vt:lpstr>
      <vt:lpstr>1.團隊介紹</vt:lpstr>
      <vt:lpstr>2.專案時程</vt:lpstr>
      <vt:lpstr>3.提案動機</vt:lpstr>
      <vt:lpstr>4.專案介紹</vt:lpstr>
      <vt:lpstr>PowerPoint 簡報</vt:lpstr>
      <vt:lpstr>1.理論架構</vt:lpstr>
      <vt:lpstr>2.演算方法：隨機森林演算法 </vt:lpstr>
      <vt:lpstr>3.使用數據</vt:lpstr>
      <vt:lpstr>4.建模流程</vt:lpstr>
      <vt:lpstr>PowerPoint 簡報</vt:lpstr>
      <vt:lpstr>1.資料收集</vt:lpstr>
      <vt:lpstr>PowerPoint 簡報</vt:lpstr>
      <vt:lpstr>PowerPoint 簡報</vt:lpstr>
      <vt:lpstr>2.資料清洗</vt:lpstr>
      <vt:lpstr>PowerPoint 簡報</vt:lpstr>
      <vt:lpstr>PowerPoint 簡報</vt:lpstr>
      <vt:lpstr>PowerPoint 簡報</vt:lpstr>
      <vt:lpstr>PowerPoint 簡報</vt:lpstr>
      <vt:lpstr>PowerPoint 簡報</vt:lpstr>
      <vt:lpstr>3.訓練模型</vt:lpstr>
      <vt:lpstr>4.評估模型-測試資料集</vt:lpstr>
      <vt:lpstr>4.評估模型-混淆矩陣</vt:lpstr>
      <vt:lpstr>PowerPoint 簡報</vt:lpstr>
      <vt:lpstr>1.結論</vt:lpstr>
      <vt:lpstr>2.建議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台北市職能發展學院 python應用實戰  專題名稱：美國紐約出租車小費深入探討  團隊名稱：CTRLV 組長： 組員:          你居然發現我了&gt;&lt;!</dc:title>
  <dc:creator>User</dc:creator>
  <cp:lastModifiedBy>User</cp:lastModifiedBy>
  <cp:revision>34</cp:revision>
  <dcterms:created xsi:type="dcterms:W3CDTF">2023-05-09T06:42:45Z</dcterms:created>
  <dcterms:modified xsi:type="dcterms:W3CDTF">2023-12-18T07:45:37Z</dcterms:modified>
</cp:coreProperties>
</file>